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10972800"/>
  <p:notesSz cx="10972800" cy="14630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14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613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332D28E-290A-4AAC-8459-AC0558DA9C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026595C-A946-4625-B527-EDBD0F46E1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0CE7387C-B54C-441B-85A3-603E907B6445}"/>
              </a:ext>
            </a:extLst>
          </p:cNvPr>
          <p:cNvSpPr/>
          <p:nvPr userDrawn="1"/>
        </p:nvSpPr>
        <p:spPr>
          <a:xfrm>
            <a:off x="0" y="-43543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B6DD843-0881-4339-A175-6E3CA6252B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27C262D-418E-40EA-B2B5-DBB862A8FB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FBE7F3A-FF99-40E5-9C8B-57352B291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264F271-FD34-4FF3-9714-E2B1C2257A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A821090-DC5B-46A6-AEDA-E2134A415C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29EC230-9EE5-40FF-B3EB-343D5534AA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9027623-4881-48BB-AEB2-EBF4096730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1CB144B-C3C7-44C1-BD01-C3A0263D41E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60786" y="10435401"/>
            <a:ext cx="1377728" cy="36204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3551896" y="2386945"/>
            <a:ext cx="7159647" cy="2134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b="1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안전보건경영방침 </a:t>
            </a:r>
          </a:p>
          <a:p>
            <a:pPr marL="0" indent="0" algn="ctr">
              <a:lnSpc>
                <a:spcPts val="5500"/>
              </a:lnSpc>
              <a:buNone/>
            </a:pPr>
            <a:r>
              <a:rPr lang="en-US" sz="440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(Health &amp; Safety Policy)</a:t>
            </a:r>
            <a:endParaRPr lang="en-US" sz="44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E9F12B4-8947-4EC2-BF21-63EE515A5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45833"/>
            <a:ext cx="14630400" cy="67269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3558183"/>
            <a:ext cx="573678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방침의 목적 및 법규 준수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486048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방침의 목적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5451753"/>
            <a:ext cx="6185535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주식회사 코스는 전 임직원과 이해관계자의 생명과 건강을 최우선 가치로 삼고, ISO 45001 </a:t>
            </a:r>
            <a:r>
              <a:rPr 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및 </a:t>
            </a:r>
            <a:r>
              <a:rPr lang="ko-KR" alt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글로벌</a:t>
            </a:r>
            <a:r>
              <a:rPr 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기준에 </a:t>
            </a:r>
            <a:r>
              <a:rPr 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부합하는 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안전보건경영시스템을 </a:t>
            </a: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구축하여 무재해, 무사고 사업장을 실현하고자 합니다.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614761" y="4860488"/>
            <a:ext cx="312622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법규 및 규정의 철저한 준수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14761" y="5451753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산업안전보건법, 유해·위험 방지법, 전기·소방 관련 규정 등 국내외 모든 안전보건 관련 법규를 준수합니다.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614761" y="6433185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고객 및 이해관계자의 요구사항, 계약서 및 현장별 특수 안전 규정을 철저히 반영합니다.</a:t>
            </a:r>
            <a:endParaRPr lang="en-US" sz="1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727722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위험성 평가 및 예방 중심의 관리체계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4494728"/>
            <a:ext cx="7468553" cy="1755458"/>
          </a:xfrm>
          <a:prstGeom prst="roundRect">
            <a:avLst>
              <a:gd name="adj" fmla="val 5727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71059" y="474166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위험성 사전 평가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71059" y="5237202"/>
            <a:ext cx="697468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사업장은 사전에 위험성을 평가하고, 식별된 위험에 대해 적절한 제거 및 완화 조치를 시행합니다.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6324124" y="6489502"/>
            <a:ext cx="7468553" cy="1755458"/>
          </a:xfrm>
          <a:prstGeom prst="roundRect">
            <a:avLst>
              <a:gd name="adj" fmla="val 5727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71059" y="673643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세부관리계획 수립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571059" y="7231975"/>
            <a:ext cx="697468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사고 발생 가능성이 높은 공정 및 외주작업에 대해 별도의 세부관리계획을 수립하고 운영합니다.</a:t>
            </a:r>
            <a:endParaRPr lang="en-US" sz="1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3371612"/>
            <a:ext cx="573678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근로자 참여 및 협의 보장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4434602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74" y="4492585"/>
            <a:ext cx="337899" cy="4224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15559" y="451687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직원 참여권 보장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615559" y="5012412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직원은 안전보건 개선활동에 참여할 권리가 있으며, 의견은 제도적으로 수렴됩니다.</a:t>
            </a:r>
            <a:endParaRPr lang="en-US" sz="1850" dirty="0"/>
          </a:p>
        </p:txBody>
      </p:sp>
      <p:sp>
        <p:nvSpPr>
          <p:cNvPr id="8" name="Shape 4"/>
          <p:cNvSpPr/>
          <p:nvPr/>
        </p:nvSpPr>
        <p:spPr>
          <a:xfrm>
            <a:off x="837724" y="6257211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974" y="6315194"/>
            <a:ext cx="337899" cy="42243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15559" y="633948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협력업체와의 협업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615559" y="6835021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협력업체와의 정기적인 안전회의 및 교육을 통해 상호 안전의식을 공유하고 협업을 강화합니다.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92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5042297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교육 및 훈련 강화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6105287"/>
            <a:ext cx="6477476" cy="95750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77039" y="742176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맞춤형 교육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077039" y="7917299"/>
            <a:ext cx="599884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신입직원, 현장작업자, 외주인력 모두에게 역할에 맞는 정기적인 안전보건 교육을 제공합니다.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6105287"/>
            <a:ext cx="6477476" cy="95750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54516" y="742176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실효성 있는 훈련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554516" y="7917299"/>
            <a:ext cx="599884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응급처치, 재난 대응, 화재대피, P.P.E 착용법 등 실효성 있는 훈련을 실시합니다.</a:t>
            </a:r>
            <a:endParaRPr lang="en-US" sz="1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627948"/>
            <a:ext cx="611600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산업재해 예방 및 건강관리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753195" y="506396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재해요인 제거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5559504"/>
            <a:ext cx="3731657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근골격계 질환, 전도·추락, 기계사고, 정전 및 감전 등 주요 재해요인을 제거하고 예방 중심의 작업환경을 유지합니다.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38107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720" y="5581055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061019" y="525541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건강관리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0061019" y="5750957"/>
            <a:ext cx="373165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건강진단 및 피로도 관리를 정기적으로 실시하여 직업병과 장시간 근로로 인한 건강 악화를 방지합니다.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38107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9421" y="6126718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008296" y="4082653"/>
            <a:ext cx="30480" cy="3166467"/>
          </a:xfrm>
          <a:prstGeom prst="roundRect">
            <a:avLst>
              <a:gd name="adj" fmla="val 329856"/>
            </a:avLst>
          </a:prstGeom>
          <a:solidFill>
            <a:srgbClr val="D5CDBE"/>
          </a:solidFill>
          <a:ln/>
        </p:spPr>
      </p:sp>
      <p:sp>
        <p:nvSpPr>
          <p:cNvPr id="5" name="Shape 2"/>
          <p:cNvSpPr/>
          <p:nvPr/>
        </p:nvSpPr>
        <p:spPr>
          <a:xfrm>
            <a:off x="3247076" y="4336613"/>
            <a:ext cx="718066" cy="30480"/>
          </a:xfrm>
          <a:prstGeom prst="roundRect">
            <a:avLst>
              <a:gd name="adj" fmla="val 329856"/>
            </a:avLst>
          </a:prstGeom>
          <a:solidFill>
            <a:srgbClr val="D5CDBE"/>
          </a:solidFill>
          <a:ln/>
        </p:spPr>
      </p:sp>
      <p:sp>
        <p:nvSpPr>
          <p:cNvPr id="6" name="Shape 3"/>
          <p:cNvSpPr/>
          <p:nvPr/>
        </p:nvSpPr>
        <p:spPr>
          <a:xfrm>
            <a:off x="2739036" y="4082653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287" y="4140636"/>
            <a:ext cx="337899" cy="42243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205231" y="416492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 준수 의무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4205231" y="4660463"/>
            <a:ext cx="60024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외주업체 및 협력사는 본 방침을 준수해야 하며, 정기적인 현장점검과 감사, 안전평가를 통해 이행 여부를 확인합니다.</a:t>
            </a:r>
            <a:endParaRPr lang="en-US" sz="1850" dirty="0"/>
          </a:p>
        </p:txBody>
      </p:sp>
      <p:sp>
        <p:nvSpPr>
          <p:cNvPr id="10" name="Shape 6"/>
          <p:cNvSpPr/>
          <p:nvPr/>
        </p:nvSpPr>
        <p:spPr>
          <a:xfrm>
            <a:off x="3247076" y="6159222"/>
            <a:ext cx="718066" cy="30480"/>
          </a:xfrm>
          <a:prstGeom prst="roundRect">
            <a:avLst>
              <a:gd name="adj" fmla="val 329856"/>
            </a:avLst>
          </a:prstGeom>
          <a:solidFill>
            <a:srgbClr val="D5CDBE"/>
          </a:solidFill>
          <a:ln/>
        </p:spPr>
      </p:sp>
      <p:sp>
        <p:nvSpPr>
          <p:cNvPr id="11" name="Shape 7"/>
          <p:cNvSpPr/>
          <p:nvPr/>
        </p:nvSpPr>
        <p:spPr>
          <a:xfrm>
            <a:off x="2739036" y="5905262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287" y="5963245"/>
            <a:ext cx="337899" cy="4224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205231" y="598753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공급망 안전 점검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4205231" y="6483072"/>
            <a:ext cx="60024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ko-KR" alt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글로벌 </a:t>
            </a:r>
            <a:r>
              <a:rPr 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기준에 </a:t>
            </a: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따라 공급망 전체의 안전보건 수준을 지속적으로 점검하고 개선합니다.</a:t>
            </a:r>
            <a:endParaRPr lang="en-US" sz="1850" dirty="0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5227E320-BE96-48D0-99B7-A43E2B95B425}"/>
              </a:ext>
            </a:extLst>
          </p:cNvPr>
          <p:cNvSpPr/>
          <p:nvPr/>
        </p:nvSpPr>
        <p:spPr>
          <a:xfrm>
            <a:off x="837724" y="2627948"/>
            <a:ext cx="611600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ko-KR" altLang="en-US" sz="440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외주 및 협력업체 안전관리 강화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37724" y="2703552"/>
            <a:ext cx="6773108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비상상황 대응 및 지속적 개선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37724" y="3839112"/>
            <a:ext cx="179427" cy="1261586"/>
          </a:xfrm>
          <a:prstGeom prst="roundRect">
            <a:avLst>
              <a:gd name="adj" fmla="val 56034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376124" y="383911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비상상황 대응체계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76124" y="4334650"/>
            <a:ext cx="69301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화재, 자연재해, 감염병 등 비상상황에 대한 시나리오별 대응체계를 구축하고 정기적으로 모의훈련을 실시합니다.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1196697" y="5398070"/>
            <a:ext cx="179427" cy="1261586"/>
          </a:xfrm>
          <a:prstGeom prst="roundRect">
            <a:avLst>
              <a:gd name="adj" fmla="val 56034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735098" y="539807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사고 보고 및 개선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735098" y="5893608"/>
            <a:ext cx="657117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사고 및 이상 징후 발생 시 즉각적인 보고, 조사, 개선이 이루어지며, 모든 사건은 학습 기회로 활용됩니다.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1555790" y="6971542"/>
            <a:ext cx="179427" cy="1261586"/>
          </a:xfrm>
          <a:prstGeom prst="roundRect">
            <a:avLst>
              <a:gd name="adj" fmla="val 56034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94190" y="697154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성과 모니터링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094190" y="7467080"/>
            <a:ext cx="621208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안전보건성과는 KPI로 설정하여 모니터링하며, 경영검토를 통해 시스템의 유효성과 개선 방향을 도출합니다.</a:t>
            </a:r>
            <a:endParaRPr lang="en-US" sz="1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805946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51D3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 적용 범위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3910727"/>
            <a:ext cx="572453" cy="5724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49492" y="4010977"/>
            <a:ext cx="147828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사업장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158241" y="4852992"/>
            <a:ext cx="182650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사업장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976" y="3910727"/>
            <a:ext cx="572453" cy="57245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238744" y="4010977"/>
            <a:ext cx="147828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직원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3747161" y="4852992"/>
            <a:ext cx="1478280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ko-KR" alt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전</a:t>
            </a:r>
            <a:r>
              <a:rPr lang="en-US" sz="185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직원</a:t>
            </a:r>
            <a:endParaRPr lang="en-US" sz="18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228" y="3910727"/>
            <a:ext cx="572453" cy="57245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827996" y="4010977"/>
            <a:ext cx="1478280" cy="703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외주 및 공급업체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6230568" y="4883944"/>
            <a:ext cx="190830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협력 파트너</a:t>
            </a:r>
            <a:endParaRPr lang="en-US" sz="18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724" y="6145054"/>
            <a:ext cx="572453" cy="57245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649492" y="6245304"/>
            <a:ext cx="147828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검토 주기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649492" y="6740842"/>
            <a:ext cx="1478280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연 1회 이상</a:t>
            </a:r>
            <a:endParaRPr lang="en-US" sz="1850" dirty="0"/>
          </a:p>
        </p:txBody>
      </p:sp>
      <p:sp>
        <p:nvSpPr>
          <p:cNvPr id="16" name="Text 9"/>
          <p:cNvSpPr/>
          <p:nvPr/>
        </p:nvSpPr>
        <p:spPr>
          <a:xfrm>
            <a:off x="752024" y="8345545"/>
            <a:ext cx="7468553" cy="7736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📌</a:t>
            </a:r>
            <a:r>
              <a:rPr lang="en-US" sz="1850" dirty="0">
                <a:solidFill>
                  <a:srgbClr val="2B35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본 방침은 주식회사 코스의 모든 사업장, 직원, 외주 및 공급업체에 적용되며, 연 1회 이상 정기적으로 검토·개정됩니다.</a:t>
            </a:r>
            <a:endParaRPr lang="en-US" sz="1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393</Words>
  <Application>Microsoft Office PowerPoint</Application>
  <PresentationFormat>사용자 지정</PresentationFormat>
  <Paragraphs>60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Arial</vt:lpstr>
      <vt:lpstr>Calibri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YK Park</cp:lastModifiedBy>
  <cp:revision>10</cp:revision>
  <dcterms:created xsi:type="dcterms:W3CDTF">2025-05-23T03:51:16Z</dcterms:created>
  <dcterms:modified xsi:type="dcterms:W3CDTF">2025-07-18T06:28:09Z</dcterms:modified>
</cp:coreProperties>
</file>