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10972800"/>
  <p:notesSz cx="10972800" cy="14630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EF4E9"/>
    <a:srgbClr val="E1F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513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DB51146-DDFC-4838-AE2B-87C95DE9287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35429" y="4451050"/>
            <a:ext cx="6643732" cy="2327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윤리강령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en-US" sz="4450" b="1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Code </a:t>
            </a:r>
            <a:r>
              <a:rPr lang="en-US" sz="4450" b="1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Ethics)</a:t>
            </a:r>
            <a:endParaRPr lang="en-US" sz="4450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2EB2E6FD-78AA-4339-93D7-607B6B27B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0"/>
            <a:ext cx="7680960" cy="109728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73731F0B-0DC4-4E89-9038-1442DF8C030E}"/>
              </a:ext>
            </a:extLst>
          </p:cNvPr>
          <p:cNvSpPr/>
          <p:nvPr/>
        </p:nvSpPr>
        <p:spPr>
          <a:xfrm>
            <a:off x="130629" y="10276114"/>
            <a:ext cx="1567542" cy="58057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0430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목적 및 법규 준수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2800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목적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861203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본 윤리강령은 윤리적이고 책임 있는 기업문화를 조성하기 위해 제정되었으며, 모든 임직원 및 이해관계자는 본 강령을 이해하고 성실히 준수하여야 합니다.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42800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법령 및 규정의 준수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861203"/>
            <a:ext cx="3978116" cy="1814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사업 활동은 관련 법령, 규정 및 국제 기준을 준수해야 합니다. 부정행위나 불법행위는 철저히 금지되며, 공정한 경쟁을 촉진해야 합니다. 계약, 입찰, 공급망 관리는 투명하고 공정하게 운영되어야 합니다.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4280059"/>
            <a:ext cx="28904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반부패 및 뇌물 수수 금지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861203"/>
            <a:ext cx="3978116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형태의 부패, 뇌물, 강요, 횡령은 금지됩니다. 모든 거래와 계약은 투명하게 처리되어야 하며, 금전적 또는 비금전적인 부당한 이익을 제공하거나 수수해서는 안 됩니다. 특히 서비스 및 시설관리 기업은 협력사 및 외부 공급업체와의 거래에서 공정성을 유지하고 윤리 기준을 철저히 따라야 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7086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 및 노동 기준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219807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3262313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2976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차별 금지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3788093"/>
            <a:ext cx="2899410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인종, 성별, 연령, 국적, 장애, 종교, 성적 지향, 정치적 의견에 따른 차별을 금지하며, 고용 기회는 평등하게 제공되어야 하며 다양성이 존중되어야 합니다. 서비스 및 시설관리 현장에서도 비차별적 근무 환경을 조성해야 합니다.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713803" y="3219807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74" y="3262313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50919" y="3297674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강제노동 및 아동노동 금지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50919" y="4142423"/>
            <a:ext cx="289941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강제노동과 아동노동은 어떠한 형태로든 금지됩니다. 국제노동기구(ILO) 기준 및 관련 법령을 준수하고, 외주업체와 협력업체에 대한 정기적인 모니터링을 통해 이를 이행해야 합니다.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7144941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7187446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72228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근로환경 개선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7713226"/>
            <a:ext cx="68193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산업안전보건법 등 관련 규정에 따라 안전하고 건강한 작업환경을 조성해야 합니다. 근로시간과 휴게시간을 보장하고, 정당한 보상을 지급해야 합니다. 정기적인 안전교육과 보호장비 제공을 통해 사고를 예방해야 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0714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환경보호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3069550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685580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32963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환경법 준수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786783"/>
            <a:ext cx="519362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사업 운영 시 환경 보호와 지속가능성을 고려해야 합니다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4389596"/>
            <a:ext cx="8592860" cy="15240"/>
          </a:xfrm>
          <a:prstGeom prst="roundRect">
            <a:avLst>
              <a:gd name="adj" fmla="val 1339536"/>
            </a:avLst>
          </a:prstGeom>
          <a:solidFill>
            <a:srgbClr val="B7D5CA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4433173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887278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6599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자원 절약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5150406"/>
            <a:ext cx="329850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자원을 효율적으로 사용해야 합니다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753219"/>
            <a:ext cx="7516773" cy="15240"/>
          </a:xfrm>
          <a:prstGeom prst="roundRect">
            <a:avLst>
              <a:gd name="adj" fmla="val 1339536"/>
            </a:avLst>
          </a:prstGeom>
          <a:solidFill>
            <a:srgbClr val="B7D5CA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796796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6250900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60236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오염 방지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514028"/>
            <a:ext cx="424612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폐기물 및 오염물질 배출을 최소화해야 합니다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735889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사업 운영 시 환경 보호와 지속가능성을 고려해야 하며, 관련 환경법 및 규정을 준수해야 합니다. 자원 낭비를 줄이고 지속가능한 솔루션을 채택하는 노력이 필요합니다.</a:t>
            </a:r>
            <a:endParaRPr lang="en-US" sz="1750" dirty="0"/>
          </a:p>
        </p:txBody>
      </p:sp>
      <p:sp>
        <p:nvSpPr>
          <p:cNvPr id="18" name="Text 10"/>
          <p:cNvSpPr/>
          <p:nvPr/>
        </p:nvSpPr>
        <p:spPr>
          <a:xfrm>
            <a:off x="793790" y="8339852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자원을 효율적으로 사용하고 폐기물 및 오염물질 배출을 최소화하기 위해 지속적인 노력을 기울여야 합니다. 청소, 유지보수, 시설운영 과정에서 친환경 제품과 기술을 적극 활용해야 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80046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정보보호 및 보안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849410"/>
            <a:ext cx="7556421" cy="2047994"/>
          </a:xfrm>
          <a:prstGeom prst="roundRect">
            <a:avLst>
              <a:gd name="adj" fmla="val 996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40838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기밀정보 보호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4574262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회사 기밀은 철저히 보호되어야 하며, 무단 유출은 금지됩니다. 고객 및 이해관계자의 개인정보는 관련 법에 따라 보호되어야 하며, 보안 절차를 철저히 준수해야 합니다.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6124218"/>
            <a:ext cx="7556421" cy="2047994"/>
          </a:xfrm>
          <a:prstGeom prst="roundRect">
            <a:avLst>
              <a:gd name="adj" fmla="val 9968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8224" y="63586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사이버 보안 강화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8224" y="6849070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정보 유출 및 사이버 공격을 방지하기 위한 보안 조치를 실행해야 합니다. 스마트 빌딩 운영 시스템과 시설관리 시스템의 취약점을 정기적으로 점검하고 보안 프로토콜을 강화해야 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3986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서비스 및 시설관리 기업의 추가 준수 사항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497580"/>
            <a:ext cx="1134070" cy="203275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37243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서비스 품질 향상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4214813"/>
            <a:ext cx="6082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고객과의 신뢰를 최우선으로 하며, 고품질 서비스를 제공해야 합니다. 고객 불만은 신속히 처리하며, 서비스 품질 향상을 위한 지속적 노력을 기울여야 합니다.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530334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57571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안전한 작업환경 조성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6247567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건물 유지보수 및 시설 서비스 수행 시 모든 안전절차를 준수해야 하며, 정기 점검 및 안전교육을 통해 사고를 예방해야 합니다.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7200186"/>
            <a:ext cx="1134070" cy="203275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7427000"/>
            <a:ext cx="30802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협력업체 및 공급업체 관리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7917418"/>
            <a:ext cx="6082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하도급 및 공급업체가 본 윤리강령을 준수하도록 관리해야 하며, 정기적으로 감사를 실시하고 위반 사항이 발견되면 시정조치를 취해야 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31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위반 시 조치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299960" y="2245519"/>
            <a:ext cx="30480" cy="4553783"/>
          </a:xfrm>
          <a:prstGeom prst="roundRect">
            <a:avLst>
              <a:gd name="adj" fmla="val 669768"/>
            </a:avLst>
          </a:prstGeom>
          <a:solidFill>
            <a:srgbClr val="B7D5CA"/>
          </a:solidFill>
          <a:ln/>
        </p:spPr>
      </p:sp>
      <p:sp>
        <p:nvSpPr>
          <p:cNvPr id="4" name="Shape 2"/>
          <p:cNvSpPr/>
          <p:nvPr/>
        </p:nvSpPr>
        <p:spPr>
          <a:xfrm>
            <a:off x="6410087" y="2485430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B7D5CA"/>
          </a:solidFill>
          <a:ln/>
        </p:spPr>
      </p:sp>
      <p:sp>
        <p:nvSpPr>
          <p:cNvPr id="5" name="Shape 3"/>
          <p:cNvSpPr/>
          <p:nvPr/>
        </p:nvSpPr>
        <p:spPr>
          <a:xfrm>
            <a:off x="7060049" y="2245519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5119" y="2288024"/>
            <a:ext cx="340162" cy="4252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345894" y="23233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위반 발견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93790" y="2813804"/>
            <a:ext cx="53873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윤리강령 위반 시 회사는 조사 후 적절한 징계를 시행할 수 있습니다.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539871" y="3846314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B7D5CA"/>
          </a:solidFill>
          <a:ln/>
        </p:spPr>
      </p:sp>
      <p:sp>
        <p:nvSpPr>
          <p:cNvPr id="10" name="Shape 7"/>
          <p:cNvSpPr/>
          <p:nvPr/>
        </p:nvSpPr>
        <p:spPr>
          <a:xfrm>
            <a:off x="7060049" y="360640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119" y="3648908"/>
            <a:ext cx="340162" cy="4252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449270" y="36842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내부 신고자 보호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8449270" y="4174688"/>
            <a:ext cx="538734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내부 신고자는 보호되며, 보복 행위는 금지됩니다.</a:t>
            </a:r>
            <a:endParaRPr lang="en-US" sz="1750" dirty="0"/>
          </a:p>
        </p:txBody>
      </p:sp>
      <p:sp>
        <p:nvSpPr>
          <p:cNvPr id="14" name="Shape 10"/>
          <p:cNvSpPr/>
          <p:nvPr/>
        </p:nvSpPr>
        <p:spPr>
          <a:xfrm>
            <a:off x="6410087" y="5019318"/>
            <a:ext cx="680442" cy="30480"/>
          </a:xfrm>
          <a:prstGeom prst="roundRect">
            <a:avLst>
              <a:gd name="adj" fmla="val 669768"/>
            </a:avLst>
          </a:prstGeom>
          <a:solidFill>
            <a:srgbClr val="B7D5CA"/>
          </a:solidFill>
          <a:ln/>
        </p:spPr>
      </p:sp>
      <p:sp>
        <p:nvSpPr>
          <p:cNvPr id="15" name="Shape 11"/>
          <p:cNvSpPr/>
          <p:nvPr/>
        </p:nvSpPr>
        <p:spPr>
          <a:xfrm>
            <a:off x="7060049" y="4779407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5119" y="4821912"/>
            <a:ext cx="340162" cy="4252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345894" y="48572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제보 채널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793790" y="5347692"/>
            <a:ext cx="538734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ko-KR" altLang="en-US" sz="1750">
                <a:solidFill>
                  <a:srgbClr val="4B4A4A"/>
                </a:solidFill>
                <a:latin typeface="Calibri" panose="020F0502020204030204" pitchFamily="34" charset="0"/>
                <a:ea typeface="Geist" pitchFamily="34" charset="-122"/>
                <a:cs typeface="Calibri" panose="020F0502020204030204" pitchFamily="34" charset="0"/>
              </a:rPr>
              <a:t>우리</a:t>
            </a: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은 </a:t>
            </a: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자유롭게 의견을 제시할 수 있는 조직 문화를 중요하게 생각하며, 외부 협력사, 고객, 공급업체, 딜러, 자문사 및 전 직원 </a:t>
            </a: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모두 내부 </a:t>
            </a: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제보 채널을 통해 우려 사항을 보고할 수 있습니다.</a:t>
            </a:r>
            <a:endParaRPr lang="en-US" sz="1750" dirty="0"/>
          </a:p>
        </p:txBody>
      </p:sp>
      <p:sp>
        <p:nvSpPr>
          <p:cNvPr id="19" name="Text 14"/>
          <p:cNvSpPr/>
          <p:nvPr/>
        </p:nvSpPr>
        <p:spPr>
          <a:xfrm>
            <a:off x="793790" y="705445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부적절하거나 위법한 사항을 인지한 경우, 반드시 사실에 근거하여 성실히 제보해 주세요.</a:t>
            </a:r>
            <a:endParaRPr lang="en-US" sz="1750" dirty="0"/>
          </a:p>
        </p:txBody>
      </p:sp>
      <p:sp>
        <p:nvSpPr>
          <p:cNvPr id="20" name="Text 15"/>
          <p:cNvSpPr/>
          <p:nvPr/>
        </p:nvSpPr>
        <p:spPr>
          <a:xfrm>
            <a:off x="793790" y="767250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우려사항은 다음의 경로를 통해 보고할 수 있습니다:</a:t>
            </a:r>
            <a:endParaRPr lang="en-US" sz="1750" dirty="0"/>
          </a:p>
        </p:txBody>
      </p:sp>
      <p:sp>
        <p:nvSpPr>
          <p:cNvPr id="21" name="Text 16"/>
          <p:cNvSpPr/>
          <p:nvPr/>
        </p:nvSpPr>
        <p:spPr>
          <a:xfrm>
            <a:off x="1171158" y="813090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소속 관리자 또는 상위 관리자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1171158" y="848770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인사/CSR/재무 부서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1171158" y="884450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이메일</a:t>
            </a:r>
            <a:r>
              <a:rPr lang="en-US" sz="160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outsourcing@</a:t>
            </a:r>
            <a:r>
              <a:rPr lang="en-US" sz="160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cossok.com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1362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적용 범위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53318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임직원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5822275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직원과 경영진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347603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717" y="55462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41055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공급업체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459593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외부 공급 파트너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3476030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326" y="4162663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65580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이해관계자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7048500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고객 및 기타 관련자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3476030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4326" y="6929914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82961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본 윤리강령은 모든 임직원, 공급업체, 이해관계자에게 적용되며, 이들은 모두 본 강령의 준수를 책임집니다.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594</Words>
  <Application>Microsoft Office PowerPoint</Application>
  <PresentationFormat>사용자 지정</PresentationFormat>
  <Paragraphs>65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YK Park</cp:lastModifiedBy>
  <cp:revision>11</cp:revision>
  <dcterms:created xsi:type="dcterms:W3CDTF">2025-05-23T01:55:55Z</dcterms:created>
  <dcterms:modified xsi:type="dcterms:W3CDTF">2025-08-25T01:16:52Z</dcterms:modified>
</cp:coreProperties>
</file>