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10972800"/>
  <p:notesSz cx="109728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0" d="100"/>
          <a:sy n="40" d="100"/>
        </p:scale>
        <p:origin x="3178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0049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7C370AE-B906-4477-A7B3-6A0D7ADF14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3857C4A-6F6C-42D2-97AC-A9C5C79ECC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94AC665-7E97-45F8-8DA5-745E6AE2A8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B1FB979-EB40-480B-A874-B1270A5C5E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EEAA608-8BDC-43EB-A418-6055EEB20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6A9A6F0-6BA8-423D-B81A-53D015E72A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123563A-2021-47B8-955C-E51B36254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C6F926D-C003-4099-A93F-925F3C700D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780ADB5-CADD-466B-AC9B-325C4EB998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64153" y="4141039"/>
            <a:ext cx="93834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인권경영방침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Rights Policy)</a:t>
            </a:r>
            <a:endParaRPr lang="en-US" sz="4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 rotWithShape="1">
          <a:blip r:embed="rId3"/>
          <a:srcRect l="19878" r="28775"/>
          <a:stretch/>
        </p:blipFill>
        <p:spPr>
          <a:xfrm>
            <a:off x="8026399" y="0"/>
            <a:ext cx="6604001" cy="10972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79905" y="241709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목적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812800" y="4256723"/>
            <a:ext cx="13208000" cy="39728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250000"/>
              </a:lnSpc>
            </a:pPr>
            <a:r>
              <a:rPr lang="ko-KR" altLang="en-US" sz="2000">
                <a:solidFill>
                  <a:srgbClr val="002060"/>
                </a:solidFill>
              </a:rPr>
              <a:t>주식회사 코스는 사람 중심의 경영을 바탕으로 인권 존중을 기업의 기본 책무로 삼고</a:t>
            </a:r>
            <a:r>
              <a:rPr lang="en-US" altLang="ko-KR" sz="2000">
                <a:solidFill>
                  <a:srgbClr val="002060"/>
                </a:solidFill>
              </a:rPr>
              <a:t>, </a:t>
            </a:r>
          </a:p>
          <a:p>
            <a:pPr algn="ctr">
              <a:lnSpc>
                <a:spcPct val="250000"/>
              </a:lnSpc>
            </a:pPr>
            <a:r>
              <a:rPr lang="en-US" altLang="ko-KR" sz="200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이해관계자들과의 신뢰를 기반으로</a:t>
            </a:r>
            <a:br>
              <a:rPr lang="en-US" altLang="ko-KR" sz="2000">
                <a:solidFill>
                  <a:srgbClr val="002060"/>
                </a:solidFill>
              </a:rPr>
            </a:br>
            <a:r>
              <a:rPr lang="ko-KR" altLang="en-US" sz="2000">
                <a:solidFill>
                  <a:srgbClr val="002060"/>
                </a:solidFill>
              </a:rPr>
              <a:t>국제 기준에 따라 인권 보호와 침해 예방을 위한 경영 체계를 수립하여 실천합니다</a:t>
            </a:r>
            <a:r>
              <a:rPr lang="en-US" altLang="ko-KR" sz="2000">
                <a:solidFill>
                  <a:srgbClr val="002060"/>
                </a:solidFill>
              </a:rPr>
              <a:t>.</a:t>
            </a:r>
          </a:p>
          <a:p>
            <a:pPr marL="0" indent="0" algn="ctr">
              <a:lnSpc>
                <a:spcPct val="250000"/>
              </a:lnSpc>
              <a:buNone/>
            </a:pPr>
            <a:endParaRPr lang="en-US" sz="200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3217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적용 범위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197418" y="39240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임직원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414480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 임직원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294578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362" y="4546521"/>
            <a:ext cx="318968" cy="39862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597628" y="39240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계약직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597628" y="4414480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계약직, 파견근로자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294578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6713" y="4546521"/>
            <a:ext cx="318968" cy="39862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597628" y="63766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외주업체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597628" y="6867049"/>
            <a:ext cx="423898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외주업체, 공급업체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3294578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6713" y="6208871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197418" y="637663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사업 파트너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6867049"/>
            <a:ext cx="42388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기타 사업 파트너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3294578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362" y="6208871"/>
            <a:ext cx="318968" cy="39862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793790" y="81147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본 방침은 전 임직원, 계약직, 파견근로자, 외주업체, 공급업체 및 기타 사업 파트너 등 주식회사 코스의 모든 사업활동에 연관된 이해관계자에게 적용됩니다.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56647" y="122527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인권경영의 원칙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 존중의 책임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156647" y="3461963"/>
            <a:ext cx="7556421" cy="2032754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</p:sp>
      <p:sp>
        <p:nvSpPr>
          <p:cNvPr id="5" name="Text 2"/>
          <p:cNvSpPr/>
          <p:nvPr/>
        </p:nvSpPr>
        <p:spPr>
          <a:xfrm>
            <a:off x="1383461" y="368877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차별 없는 존중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83461" y="4179196"/>
            <a:ext cx="710279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인력은 인종, 피부색, 성별, 연령, 국적, 종교, 장애, 성적지향, 정치적 견해 또는 기타 개인의 정체성에 따른 차별 없이 존중받아야 하며, 다양한 배경과 문화를 포용하는 조직문화를 조성합니다.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156647" y="5721531"/>
            <a:ext cx="7556421" cy="1669852"/>
          </a:xfrm>
          <a:prstGeom prst="roundRect">
            <a:avLst>
              <a:gd name="adj" fmla="val 2038"/>
            </a:avLst>
          </a:prstGeom>
          <a:solidFill>
            <a:srgbClr val="F3EEE3"/>
          </a:solidFill>
          <a:ln/>
        </p:spPr>
      </p:sp>
      <p:sp>
        <p:nvSpPr>
          <p:cNvPr id="8" name="Text 5"/>
          <p:cNvSpPr/>
          <p:nvPr/>
        </p:nvSpPr>
        <p:spPr>
          <a:xfrm>
            <a:off x="1383461" y="59483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국제인권기준 준수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383461" y="6438764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우리는 국제인권기준(UNGP, ILO 협약 등)에 따라 인권침해를 사전에 예방하고, 영향을 미칠 경우 책임 있게 대응합니다.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990477" y="123930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인권경영의 원칙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강제노동 및 아동노동 금지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600078" y="387659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148" y="391910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337194" y="395446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강제노동 금지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2337194" y="444488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어떤 형태의 강제노동, 인신매매, 족쇄형 고용관계 또는 아동노동도 허용하지 않습니다.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600078" y="562431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148" y="5666819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337194" y="57021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사전 검증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2337194" y="619259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고용 전 검증절차와 파트너사 감사체계를 통해 노동 착취 가능성을 사전에 차단합니다.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45870"/>
            <a:ext cx="1057525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인권경영의 원칙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직장 내 괴롭힘 및 폭력 방지</a:t>
            </a:r>
            <a:endParaRPr lang="en-US" sz="4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569" y="4756520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542014" y="3458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무관용 원칙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542014" y="4299603"/>
            <a:ext cx="5840157" cy="1331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성희롱, 괴롭힘, 위협, 폭력 또는 협박 </a:t>
            </a:r>
            <a:r>
              <a:rPr lang="en-US" sz="175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행위는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무관용 </a:t>
            </a: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원칙에 따라 금지하며</a:t>
            </a:r>
            <a:r>
              <a:rPr lang="en-US" sz="175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위반 </a:t>
            </a: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시 엄중한 조치를 취합니다.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 flipV="1">
            <a:off x="899886" y="6385900"/>
            <a:ext cx="12823377" cy="45719"/>
          </a:xfrm>
          <a:prstGeom prst="roundRect">
            <a:avLst>
              <a:gd name="adj" fmla="val 223256"/>
            </a:avLst>
          </a:prstGeom>
          <a:solidFill>
            <a:srgbClr val="D9D4C9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011" y="7729889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542014" y="7321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안전한 환경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7542014" y="7811566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 누구나 안전하고 존중받는 근무환경에서 일할 권리를 보장받아야 합니다.</a:t>
            </a:r>
            <a:endParaRPr lang="en-US" sz="1750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E28C180E-1712-4E55-9F21-A7D1106175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527" y="6819684"/>
            <a:ext cx="4369974" cy="291331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9E52817-EBD3-4A49-B4B7-542ABCD2C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27" y="3091977"/>
            <a:ext cx="4369974" cy="270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2677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인권경영의 원칙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근로조건 및 안전한 환경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25497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32523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적정 근로조건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742730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적정 임금, 근로시간, 휴식 및 휴가 등은 국내 노동법 및 국제노동기준에 부합하게 운영합니다.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95349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9221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결사의 자유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5412581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직원의 결사의 자유와 단체교섭권은 보장되며, 부당한 간섭 없이 존중됩니다.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365200"/>
            <a:ext cx="1134070" cy="166985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592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안전한 작업환경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7082433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위험작업 환경에 대한 사전 위험성 평가와 개선조치를 실시하고, 보호장비와 교육을 통해 신체적·정신적 건강을 보호합니다.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8035052"/>
            <a:ext cx="1134070" cy="166985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268022" y="82618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정신건강 보호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2268022" y="875228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직무 스트레스, 감정노동 등 보이지 않는 인권 침해에도 적극 대응합니다.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43960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인권책임 관리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299960" y="5488543"/>
            <a:ext cx="30480" cy="3879771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5" name="Shape 2"/>
          <p:cNvSpPr/>
          <p:nvPr/>
        </p:nvSpPr>
        <p:spPr>
          <a:xfrm>
            <a:off x="6410087" y="5728454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6" name="Shape 3"/>
          <p:cNvSpPr/>
          <p:nvPr/>
        </p:nvSpPr>
        <p:spPr>
          <a:xfrm>
            <a:off x="7060049" y="548854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119" y="5531048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827377" y="5566410"/>
            <a:ext cx="33537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협력업체 및 공급업체의 책임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93790" y="6056828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파트너는 본 인권방침을 준수해야 하며, 계약 조건 또는 별도의 윤리서약을 통해 인권 책임을 명시합니다.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93790" y="6918722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고위험 사업장 또는 국가에서의 인권 리스크를 식별하고</a:t>
            </a:r>
            <a:r>
              <a:rPr lang="en-US" sz="175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기준에 </a:t>
            </a: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따라 정기적인 실사를 수행합니다.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7539871" y="7089338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D9D4C9"/>
          </a:solidFill>
          <a:ln/>
        </p:spPr>
      </p:sp>
      <p:sp>
        <p:nvSpPr>
          <p:cNvPr id="12" name="Shape 8"/>
          <p:cNvSpPr/>
          <p:nvPr/>
        </p:nvSpPr>
        <p:spPr>
          <a:xfrm>
            <a:off x="7060049" y="684942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119" y="6891933"/>
            <a:ext cx="340162" cy="42529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449270" y="69272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모니터링 및 시정조치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8449270" y="7417713"/>
            <a:ext cx="538734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 리스크에 대한 실사(Due Diligence)를 정기적으로 시행하며, 위반 사례가 발견되면 즉각적인 시정조치와 후속 평가를 실행합니다.</a:t>
            </a:r>
            <a:endParaRPr lang="en-US" sz="1750" dirty="0"/>
          </a:p>
        </p:txBody>
      </p:sp>
      <p:sp>
        <p:nvSpPr>
          <p:cNvPr id="16" name="Text 11"/>
          <p:cNvSpPr/>
          <p:nvPr/>
        </p:nvSpPr>
        <p:spPr>
          <a:xfrm>
            <a:off x="8449270" y="8642509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 침해 사실이 확인될 경우 해당 협력업체와 개선 계획을 수립하거나 계약 해지 등의 조치를 취할 수 있습니다.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384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교육 및 인식제고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346252"/>
            <a:ext cx="6379607" cy="394287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7572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정기 교육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8063032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 직원 및 관리자는 인권경영 방침과 관련 법규, 주요 사례 등에 대한 정기 교육을 이수해야 합니다.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3346252"/>
            <a:ext cx="6379726" cy="394287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6884" y="757261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 워크숍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56884" y="8063032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 및 협력업체 관리자 대상의 인권 워크숍과 현장 캠페인을 통해 인권감수성을 강화합니다.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6774"/>
            <a:ext cx="5388412" cy="602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24E7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인권침해 예방 및 대응 절차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844754"/>
            <a:ext cx="1614011" cy="1110734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23" y="2368272"/>
            <a:ext cx="271105" cy="338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54203" y="2037517"/>
            <a:ext cx="190047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지속적 개선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5054203" y="2454354"/>
            <a:ext cx="190047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정기적 검토 및 개정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4909542" y="2970014"/>
            <a:ext cx="8878967" cy="11430"/>
          </a:xfrm>
          <a:prstGeom prst="roundRect">
            <a:avLst>
              <a:gd name="adj" fmla="val 253023"/>
            </a:avLst>
          </a:prstGeom>
          <a:solidFill>
            <a:srgbClr val="D9D4C9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003590"/>
            <a:ext cx="3228022" cy="1110734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8823" y="3389471"/>
            <a:ext cx="271105" cy="33885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61209" y="3196352"/>
            <a:ext cx="2243852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조사 및 조치</a:t>
            </a:r>
            <a:endParaRPr lang="en-US" sz="1850" dirty="0"/>
          </a:p>
        </p:txBody>
      </p:sp>
      <p:sp>
        <p:nvSpPr>
          <p:cNvPr id="11" name="Text 5"/>
          <p:cNvSpPr/>
          <p:nvPr/>
        </p:nvSpPr>
        <p:spPr>
          <a:xfrm>
            <a:off x="5861209" y="3613190"/>
            <a:ext cx="224385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즉각적 조사와 재발방지 대책</a:t>
            </a:r>
            <a:endParaRPr lang="en-US" sz="1500" dirty="0"/>
          </a:p>
        </p:txBody>
      </p:sp>
      <p:sp>
        <p:nvSpPr>
          <p:cNvPr id="12" name="Shape 6"/>
          <p:cNvSpPr/>
          <p:nvPr/>
        </p:nvSpPr>
        <p:spPr>
          <a:xfrm>
            <a:off x="5716548" y="4128849"/>
            <a:ext cx="8071961" cy="11430"/>
          </a:xfrm>
          <a:prstGeom prst="roundRect">
            <a:avLst>
              <a:gd name="adj" fmla="val 253023"/>
            </a:avLst>
          </a:prstGeom>
          <a:solidFill>
            <a:srgbClr val="D9D4C9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162425"/>
            <a:ext cx="4842034" cy="1110734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8823" y="4548307"/>
            <a:ext cx="271105" cy="33885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68214" y="4355187"/>
            <a:ext cx="2692956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피해자 보호 및 무보복 원칙</a:t>
            </a:r>
            <a:endParaRPr lang="en-US" sz="1850" dirty="0"/>
          </a:p>
        </p:txBody>
      </p:sp>
      <p:sp>
        <p:nvSpPr>
          <p:cNvPr id="16" name="Text 8"/>
          <p:cNvSpPr/>
          <p:nvPr/>
        </p:nvSpPr>
        <p:spPr>
          <a:xfrm>
            <a:off x="6668214" y="4772025"/>
            <a:ext cx="2692956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제보자 보호와 회복적 조치</a:t>
            </a:r>
            <a:endParaRPr lang="en-US" sz="1500" dirty="0"/>
          </a:p>
        </p:txBody>
      </p:sp>
      <p:sp>
        <p:nvSpPr>
          <p:cNvPr id="17" name="Shape 9"/>
          <p:cNvSpPr/>
          <p:nvPr/>
        </p:nvSpPr>
        <p:spPr>
          <a:xfrm>
            <a:off x="6523553" y="5287685"/>
            <a:ext cx="7264956" cy="11430"/>
          </a:xfrm>
          <a:prstGeom prst="roundRect">
            <a:avLst>
              <a:gd name="adj" fmla="val 253023"/>
            </a:avLst>
          </a:prstGeom>
          <a:solidFill>
            <a:srgbClr val="D9D4C9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5321260"/>
            <a:ext cx="6456164" cy="1110734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8704" y="5707142"/>
            <a:ext cx="271105" cy="33885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75220" y="5514023"/>
            <a:ext cx="1673185" cy="301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제보채널 운영</a:t>
            </a:r>
            <a:endParaRPr lang="en-US" sz="1850" dirty="0"/>
          </a:p>
        </p:txBody>
      </p:sp>
      <p:sp>
        <p:nvSpPr>
          <p:cNvPr id="21" name="Text 11"/>
          <p:cNvSpPr/>
          <p:nvPr/>
        </p:nvSpPr>
        <p:spPr>
          <a:xfrm>
            <a:off x="7475220" y="5930860"/>
            <a:ext cx="1673185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익명성과 신뢰성 보장</a:t>
            </a:r>
            <a:endParaRPr lang="en-US" sz="1500" dirty="0"/>
          </a:p>
        </p:txBody>
      </p:sp>
      <p:sp>
        <p:nvSpPr>
          <p:cNvPr id="22" name="Text 12"/>
          <p:cNvSpPr/>
          <p:nvPr/>
        </p:nvSpPr>
        <p:spPr>
          <a:xfrm>
            <a:off x="793790" y="7476117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내부 </a:t>
            </a:r>
            <a:r>
              <a:rPr 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 시스템 ( </a:t>
            </a:r>
            <a:r>
              <a:rPr lang="en-US" sz="1600" u="sng">
                <a:solidFill>
                  <a:srgbClr val="325F7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outsourcing@cossok.com</a:t>
            </a:r>
            <a:r>
              <a:rPr 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ko-KR" alt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</a:t>
            </a:r>
            <a:r>
              <a:rPr 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문, </a:t>
            </a:r>
            <a:r>
              <a:rPr lang="ko-KR" alt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우편</a:t>
            </a:r>
            <a:r>
              <a:rPr lang="en-US" sz="160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등</a:t>
            </a:r>
            <a:r>
              <a:rPr lang="en-US" sz="16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)을 통해 익명성과 신뢰성을 보장하며, 누구든지 인권침해를 자유롭게 제보할 수 있습니다.</a:t>
            </a:r>
            <a:endParaRPr lang="en-US" sz="1600" dirty="0"/>
          </a:p>
        </p:txBody>
      </p:sp>
      <p:sp>
        <p:nvSpPr>
          <p:cNvPr id="23" name="Text 13"/>
          <p:cNvSpPr/>
          <p:nvPr/>
        </p:nvSpPr>
        <p:spPr>
          <a:xfrm>
            <a:off x="793790" y="8001302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제보자는 어떠한 보복이나 불이익 없이 보호되며, 피해자 중심의 회복적 조치가 우선적으로 이루어집니다.</a:t>
            </a:r>
            <a:endParaRPr lang="en-US" sz="1600" dirty="0"/>
          </a:p>
        </p:txBody>
      </p:sp>
      <p:sp>
        <p:nvSpPr>
          <p:cNvPr id="24" name="Text 14"/>
          <p:cNvSpPr/>
          <p:nvPr/>
        </p:nvSpPr>
        <p:spPr>
          <a:xfrm>
            <a:off x="793790" y="8526487"/>
            <a:ext cx="13042821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인권침해 사실 확인 시, 즉각적인 조사를 통해 관련자에게 책임을 묻고, 재발방지 대책을 강구합니다.</a:t>
            </a:r>
            <a:endParaRPr lang="en-US" sz="1600" dirty="0"/>
          </a:p>
        </p:txBody>
      </p:sp>
      <p:sp>
        <p:nvSpPr>
          <p:cNvPr id="28" name="Text 18"/>
          <p:cNvSpPr/>
          <p:nvPr/>
        </p:nvSpPr>
        <p:spPr>
          <a:xfrm>
            <a:off x="793790" y="9799915"/>
            <a:ext cx="13042821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1500" dirty="0">
                <a:solidFill>
                  <a:srgbClr val="2B41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본 방침은 ㈜코스의 모든 사업장에 즉시 적용되며, 연 1회 이상 검토 및 갱신을 원칙으로 합니다.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543</Words>
  <Application>Microsoft Office PowerPoint</Application>
  <PresentationFormat>사용자 지정</PresentationFormat>
  <Paragraphs>80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Calibri</vt:lpstr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YK Park</cp:lastModifiedBy>
  <cp:revision>13</cp:revision>
  <dcterms:created xsi:type="dcterms:W3CDTF">2025-05-23T04:14:41Z</dcterms:created>
  <dcterms:modified xsi:type="dcterms:W3CDTF">2025-08-25T01:18:11Z</dcterms:modified>
</cp:coreProperties>
</file>