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4630400" cy="10972800"/>
  <p:notesSz cx="10972800" cy="146304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맑은 고딕" panose="020B0503020000020004" pitchFamily="50" charset="-127"/>
      <p:regular r:id="rId17"/>
      <p:bold r:id="rId18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53" d="100"/>
          <a:sy n="53" d="100"/>
        </p:scale>
        <p:origin x="1406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951591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109728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C9C9829E-D984-45AE-8B00-DF42A30A240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10283534"/>
            <a:ext cx="2044434" cy="689266"/>
          </a:xfrm>
          <a:prstGeom prst="rect">
            <a:avLst/>
          </a:prstGeom>
          <a:solidFill>
            <a:srgbClr val="FAF5EB"/>
          </a:solidFill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109728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BFBC1C76-5B4E-486D-B2D9-E56DBF51924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10283534"/>
            <a:ext cx="2044434" cy="689266"/>
          </a:xfrm>
          <a:prstGeom prst="rect">
            <a:avLst/>
          </a:prstGeom>
          <a:solidFill>
            <a:srgbClr val="FAF5EB"/>
          </a:solidFill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109728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6E097C7B-25BF-4859-90B4-E8D0F0EA71A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10283534"/>
            <a:ext cx="2044434" cy="689266"/>
          </a:xfrm>
          <a:prstGeom prst="rect">
            <a:avLst/>
          </a:prstGeom>
          <a:solidFill>
            <a:srgbClr val="FAF5EB"/>
          </a:solidFill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109728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3C8FAF6C-B631-4F33-867A-27701C6B85A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10283534"/>
            <a:ext cx="2044434" cy="689266"/>
          </a:xfrm>
          <a:prstGeom prst="rect">
            <a:avLst/>
          </a:prstGeom>
          <a:solidFill>
            <a:srgbClr val="FAF5EB"/>
          </a:solidFill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109728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9D7F12C9-903D-4CF6-9BC0-FE729681E11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10283534"/>
            <a:ext cx="2044434" cy="689266"/>
          </a:xfrm>
          <a:prstGeom prst="rect">
            <a:avLst/>
          </a:prstGeom>
          <a:solidFill>
            <a:srgbClr val="FAF5EB"/>
          </a:solidFill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109728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55CA1A79-BA2D-4F8B-8B0A-0EAC0414D64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10283534"/>
            <a:ext cx="2044434" cy="689266"/>
          </a:xfrm>
          <a:prstGeom prst="rect">
            <a:avLst/>
          </a:prstGeom>
          <a:solidFill>
            <a:srgbClr val="FAF5EB"/>
          </a:solidFill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109728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970581D6-9D5E-4AFC-950E-DB465A6468D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10283534"/>
            <a:ext cx="2044434" cy="689266"/>
          </a:xfrm>
          <a:prstGeom prst="rect">
            <a:avLst/>
          </a:prstGeom>
          <a:solidFill>
            <a:srgbClr val="FAF5EB"/>
          </a:solidFill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109728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EC72B9E8-21C5-4E45-A4C0-2303658ECE3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10283534"/>
            <a:ext cx="2044434" cy="689266"/>
          </a:xfrm>
          <a:prstGeom prst="rect">
            <a:avLst/>
          </a:prstGeom>
          <a:solidFill>
            <a:srgbClr val="FAF5EB"/>
          </a:solidFill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109728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88BFA0D3-7199-4364-A00E-DE6BFAB3D5B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10283534"/>
            <a:ext cx="2044434" cy="689266"/>
          </a:xfrm>
          <a:prstGeom prst="rect">
            <a:avLst/>
          </a:prstGeom>
          <a:solidFill>
            <a:srgbClr val="FAF5EB"/>
          </a:solidFill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109728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00CA973A-3531-42F6-93C7-E964C3BBD77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10283534"/>
            <a:ext cx="2044434" cy="689266"/>
          </a:xfrm>
          <a:prstGeom prst="rect">
            <a:avLst/>
          </a:prstGeom>
          <a:solidFill>
            <a:srgbClr val="FAF5EB"/>
          </a:solidFill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86F0058F-07B3-4126-8219-25A28B27FA9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colorTemperature colorTemp="88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10283534"/>
            <a:ext cx="2044434" cy="689266"/>
          </a:xfrm>
          <a:prstGeom prst="rect">
            <a:avLst/>
          </a:prstGeom>
          <a:solidFill>
            <a:srgbClr val="FAF5EB"/>
          </a:solidFill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109728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4358402"/>
            <a:ext cx="7556421" cy="15189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5850"/>
              </a:lnSpc>
              <a:buNone/>
            </a:pPr>
            <a:r>
              <a:rPr lang="en-US" sz="4650" b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품질경영방침 </a:t>
            </a:r>
          </a:p>
          <a:p>
            <a:pPr marL="0" indent="0" algn="ctr">
              <a:lnSpc>
                <a:spcPts val="5850"/>
              </a:lnSpc>
              <a:buNone/>
            </a:pPr>
            <a:r>
              <a:rPr lang="en-US" sz="4650" b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sz="465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Quality Policy)</a:t>
            </a:r>
            <a:endParaRPr lang="en-US" sz="46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555677"/>
            <a:ext cx="5954197" cy="7442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850"/>
              </a:lnSpc>
              <a:buNone/>
            </a:pPr>
            <a:r>
              <a:rPr lang="en-US" sz="465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방침의 목적</a:t>
            </a:r>
            <a:endParaRPr lang="en-US" sz="4650" dirty="0"/>
          </a:p>
        </p:txBody>
      </p:sp>
      <p:sp>
        <p:nvSpPr>
          <p:cNvPr id="3" name="Text 1"/>
          <p:cNvSpPr/>
          <p:nvPr/>
        </p:nvSpPr>
        <p:spPr>
          <a:xfrm>
            <a:off x="566058" y="3844171"/>
            <a:ext cx="6464822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200000"/>
              </a:lnSpc>
              <a:buNone/>
            </a:pPr>
            <a:r>
              <a:rPr lang="en-US" sz="2000" dirty="0">
                <a:solidFill>
                  <a:srgbClr val="2725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주식회사 코스는 고객 중심의 품질혁신을 통해 지속 가능한 성장과 고객 신뢰를 실현하고자 하며, ISO </a:t>
            </a:r>
            <a:r>
              <a:rPr lang="en-US" sz="2000">
                <a:solidFill>
                  <a:srgbClr val="2725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9001 </a:t>
            </a:r>
            <a:r>
              <a:rPr lang="ko-KR" altLang="en-US" sz="2000">
                <a:solidFill>
                  <a:srgbClr val="2725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과 같은</a:t>
            </a:r>
            <a:r>
              <a:rPr lang="en-US" sz="2000">
                <a:solidFill>
                  <a:srgbClr val="2725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>
                <a:solidFill>
                  <a:srgbClr val="2725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글로벌 품질기준을 기반으로 체계적인 품질경영시스템을 구축하고 이를 철저히 이행합니다.</a:t>
            </a:r>
            <a:endParaRPr lang="en-US" sz="20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9521" y="3895249"/>
            <a:ext cx="6244709" cy="426672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867355" y="5818466"/>
            <a:ext cx="1562208" cy="2602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950"/>
              </a:lnSpc>
              <a:buNone/>
            </a:pPr>
            <a:r>
              <a:rPr lang="ko-KR" altLang="en-US" sz="2400" b="1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무결점</a:t>
            </a:r>
            <a:endParaRPr lang="en-US" sz="2400" b="1" dirty="0"/>
          </a:p>
        </p:txBody>
      </p:sp>
      <p:sp>
        <p:nvSpPr>
          <p:cNvPr id="6" name="Text 3"/>
          <p:cNvSpPr/>
          <p:nvPr/>
        </p:nvSpPr>
        <p:spPr>
          <a:xfrm>
            <a:off x="11902438" y="6921198"/>
            <a:ext cx="1392580" cy="2220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2000" b="1">
                <a:solidFill>
                  <a:srgbClr val="2725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METHOD</a:t>
            </a:r>
            <a:endParaRPr lang="en-US" sz="2000" b="1" dirty="0"/>
          </a:p>
        </p:txBody>
      </p:sp>
      <p:sp>
        <p:nvSpPr>
          <p:cNvPr id="7" name="Text 4"/>
          <p:cNvSpPr/>
          <p:nvPr/>
        </p:nvSpPr>
        <p:spPr>
          <a:xfrm>
            <a:off x="11247337" y="7813053"/>
            <a:ext cx="1395678" cy="2220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2000" b="1">
                <a:solidFill>
                  <a:srgbClr val="2725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MEASUREMENT</a:t>
            </a:r>
            <a:endParaRPr lang="en-US" sz="2000" b="1" dirty="0"/>
          </a:p>
        </p:txBody>
      </p:sp>
      <p:sp>
        <p:nvSpPr>
          <p:cNvPr id="8" name="Text 5"/>
          <p:cNvSpPr/>
          <p:nvPr/>
        </p:nvSpPr>
        <p:spPr>
          <a:xfrm>
            <a:off x="12223600" y="5830361"/>
            <a:ext cx="1501617" cy="2220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2000" b="1">
                <a:solidFill>
                  <a:srgbClr val="2725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MACHINE</a:t>
            </a:r>
            <a:endParaRPr lang="en-US" sz="2000" b="1" dirty="0"/>
          </a:p>
        </p:txBody>
      </p:sp>
      <p:sp>
        <p:nvSpPr>
          <p:cNvPr id="9" name="Text 6"/>
          <p:cNvSpPr/>
          <p:nvPr/>
        </p:nvSpPr>
        <p:spPr>
          <a:xfrm>
            <a:off x="11861339" y="4881096"/>
            <a:ext cx="1501618" cy="2220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2000" b="1">
                <a:solidFill>
                  <a:srgbClr val="2725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MATERIAL</a:t>
            </a:r>
            <a:endParaRPr lang="en-US" sz="2000" b="1" dirty="0"/>
          </a:p>
        </p:txBody>
      </p:sp>
      <p:sp>
        <p:nvSpPr>
          <p:cNvPr id="10" name="Text 7"/>
          <p:cNvSpPr/>
          <p:nvPr/>
        </p:nvSpPr>
        <p:spPr>
          <a:xfrm>
            <a:off x="11371060" y="4022128"/>
            <a:ext cx="1501617" cy="2220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2000" b="1">
                <a:solidFill>
                  <a:srgbClr val="2725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MAN</a:t>
            </a:r>
            <a:endParaRPr lang="en-US" sz="20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109728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3405545"/>
            <a:ext cx="5954197" cy="7442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850"/>
              </a:lnSpc>
              <a:buNone/>
            </a:pPr>
            <a:r>
              <a:rPr lang="en-US" sz="465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고객 만족의 실현</a:t>
            </a:r>
            <a:endParaRPr lang="en-US" sz="4650" dirty="0"/>
          </a:p>
        </p:txBody>
      </p:sp>
      <p:sp>
        <p:nvSpPr>
          <p:cNvPr id="4" name="Shape 1"/>
          <p:cNvSpPr/>
          <p:nvPr/>
        </p:nvSpPr>
        <p:spPr>
          <a:xfrm>
            <a:off x="6280190" y="4489966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6747" y="4521875"/>
            <a:ext cx="357188" cy="446484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7017306" y="4567833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고객 요구사항 초과 달성</a:t>
            </a:r>
            <a:endParaRPr lang="en-US" sz="2300" dirty="0"/>
          </a:p>
        </p:txBody>
      </p:sp>
      <p:sp>
        <p:nvSpPr>
          <p:cNvPr id="7" name="Text 3"/>
          <p:cNvSpPr/>
          <p:nvPr/>
        </p:nvSpPr>
        <p:spPr>
          <a:xfrm>
            <a:off x="7017306" y="5075992"/>
            <a:ext cx="681930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고객의 요구사항을 정확히 이해하고, 이를 초과 달성하는 품질의 서비스와 제품을 제공합니다.</a:t>
            </a:r>
            <a:endParaRPr lang="en-US" sz="1750" dirty="0"/>
          </a:p>
        </p:txBody>
      </p:sp>
      <p:sp>
        <p:nvSpPr>
          <p:cNvPr id="8" name="Shape 4"/>
          <p:cNvSpPr/>
          <p:nvPr/>
        </p:nvSpPr>
        <p:spPr>
          <a:xfrm>
            <a:off x="6280190" y="6255425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56747" y="6287333"/>
            <a:ext cx="357188" cy="446484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7017306" y="6333292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피드백 기반 개선</a:t>
            </a:r>
            <a:endParaRPr lang="en-US" sz="2300" dirty="0"/>
          </a:p>
        </p:txBody>
      </p:sp>
      <p:sp>
        <p:nvSpPr>
          <p:cNvPr id="11" name="Text 6"/>
          <p:cNvSpPr/>
          <p:nvPr/>
        </p:nvSpPr>
        <p:spPr>
          <a:xfrm>
            <a:off x="7017306" y="6841450"/>
            <a:ext cx="681930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고객의 피드백을 체계적으로 수집·분석하여 즉각적인 개선조치를 취하고, 신뢰 기반의 파트너십을 강화합니다.</a:t>
            </a:r>
            <a:endParaRPr lang="en-US" sz="1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109728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3127891"/>
            <a:ext cx="7093744" cy="7442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850"/>
              </a:lnSpc>
              <a:buNone/>
            </a:pPr>
            <a:r>
              <a:rPr lang="en-US" sz="465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법규 및 계약 요구사항의 준수</a:t>
            </a:r>
            <a:endParaRPr lang="en-US" sz="4650" dirty="0"/>
          </a:p>
        </p:txBody>
      </p:sp>
      <p:sp>
        <p:nvSpPr>
          <p:cNvPr id="4" name="Shape 1"/>
          <p:cNvSpPr/>
          <p:nvPr/>
        </p:nvSpPr>
        <p:spPr>
          <a:xfrm>
            <a:off x="6280190" y="4212312"/>
            <a:ext cx="7556421" cy="1702832"/>
          </a:xfrm>
          <a:prstGeom prst="roundRect">
            <a:avLst>
              <a:gd name="adj" fmla="val 5595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514624" y="4446746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법령 및 기준 준수</a:t>
            </a:r>
            <a:endParaRPr lang="en-US" sz="2300" dirty="0"/>
          </a:p>
        </p:txBody>
      </p:sp>
      <p:sp>
        <p:nvSpPr>
          <p:cNvPr id="6" name="Text 3"/>
          <p:cNvSpPr/>
          <p:nvPr/>
        </p:nvSpPr>
        <p:spPr>
          <a:xfrm>
            <a:off x="6514624" y="4954905"/>
            <a:ext cx="708755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국내외 관련 법령, 산업 기준, 고객 계약 조건 및 품질표준을 철저히 준수합니다.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6280190" y="6141958"/>
            <a:ext cx="7556421" cy="1702832"/>
          </a:xfrm>
          <a:prstGeom prst="roundRect">
            <a:avLst>
              <a:gd name="adj" fmla="val 5595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6514624" y="6376392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투명성과 일관성 확보</a:t>
            </a:r>
            <a:endParaRPr lang="en-US" sz="2300" dirty="0"/>
          </a:p>
        </p:txBody>
      </p:sp>
      <p:sp>
        <p:nvSpPr>
          <p:cNvPr id="9" name="Text 6"/>
          <p:cNvSpPr/>
          <p:nvPr/>
        </p:nvSpPr>
        <p:spPr>
          <a:xfrm>
            <a:off x="6514624" y="6884551"/>
            <a:ext cx="708755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입찰, 계약, 납품, 서비스 수행 시 투명성과 일관성을 확보하여 법적·윤리적 리스크를 차단합니다.</a:t>
            </a:r>
            <a:endParaRPr lang="en-US" sz="1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109728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3483412"/>
            <a:ext cx="6415683" cy="7442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850"/>
              </a:lnSpc>
              <a:buNone/>
            </a:pPr>
            <a:r>
              <a:rPr lang="en-US" sz="465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품질목표 설정 및 성과관리</a:t>
            </a:r>
            <a:endParaRPr lang="en-US" sz="4650" dirty="0"/>
          </a:p>
        </p:txBody>
      </p:sp>
      <p:sp>
        <p:nvSpPr>
          <p:cNvPr id="4" name="Shape 1"/>
          <p:cNvSpPr/>
          <p:nvPr/>
        </p:nvSpPr>
        <p:spPr>
          <a:xfrm>
            <a:off x="6280190" y="4567833"/>
            <a:ext cx="170021" cy="1233964"/>
          </a:xfrm>
          <a:prstGeom prst="roundRect">
            <a:avLst>
              <a:gd name="adj" fmla="val 56033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790373" y="4567833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품질목표 수립</a:t>
            </a:r>
            <a:endParaRPr lang="en-US" sz="2300" dirty="0"/>
          </a:p>
        </p:txBody>
      </p:sp>
      <p:sp>
        <p:nvSpPr>
          <p:cNvPr id="6" name="Text 3"/>
          <p:cNvSpPr/>
          <p:nvPr/>
        </p:nvSpPr>
        <p:spPr>
          <a:xfrm>
            <a:off x="6790373" y="5075992"/>
            <a:ext cx="7046238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연간 품질목표를 수립하고, 구체적이고 측정 가능한 KPI를 기반으로 이행성과를 정기적으로 검토합니다.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6620351" y="6028611"/>
            <a:ext cx="170021" cy="1233964"/>
          </a:xfrm>
          <a:prstGeom prst="roundRect">
            <a:avLst>
              <a:gd name="adj" fmla="val 56033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130534" y="6028611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성과 가시화</a:t>
            </a:r>
            <a:endParaRPr lang="en-US" sz="2300" dirty="0"/>
          </a:p>
        </p:txBody>
      </p:sp>
      <p:sp>
        <p:nvSpPr>
          <p:cNvPr id="9" name="Text 6"/>
          <p:cNvSpPr/>
          <p:nvPr/>
        </p:nvSpPr>
        <p:spPr>
          <a:xfrm>
            <a:off x="7130534" y="6536769"/>
            <a:ext cx="6706076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품질 실적은 부서별로 가시화하며, 미달성 항목에 대한 원인 분석과 개선활동을 문서화하여 관리합니다.</a:t>
            </a:r>
            <a:endParaRPr lang="en-US" sz="1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916317"/>
            <a:ext cx="5954197" cy="7442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850"/>
              </a:lnSpc>
              <a:buNone/>
            </a:pPr>
            <a:r>
              <a:rPr lang="en-US" sz="465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리더십과 책임</a:t>
            </a:r>
            <a:endParaRPr lang="en-US" sz="46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0424" y="4114205"/>
            <a:ext cx="3228022" cy="1324689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94892" y="4741902"/>
            <a:ext cx="318968" cy="398621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5895261" y="4341019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최고경영자의 책임</a:t>
            </a:r>
            <a:endParaRPr lang="en-US" sz="2300" dirty="0"/>
          </a:p>
        </p:txBody>
      </p:sp>
      <p:sp>
        <p:nvSpPr>
          <p:cNvPr id="6" name="Text 2"/>
          <p:cNvSpPr/>
          <p:nvPr/>
        </p:nvSpPr>
        <p:spPr>
          <a:xfrm>
            <a:off x="5895261" y="4849178"/>
            <a:ext cx="5598200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품질경영시스템의 유효성을 책임지며, 품질문화 정착에 앞장</a:t>
            </a:r>
            <a:endParaRPr lang="en-US" sz="1750" dirty="0"/>
          </a:p>
        </p:txBody>
      </p:sp>
      <p:sp>
        <p:nvSpPr>
          <p:cNvPr id="7" name="Shape 3"/>
          <p:cNvSpPr/>
          <p:nvPr/>
        </p:nvSpPr>
        <p:spPr>
          <a:xfrm>
            <a:off x="5725120" y="5451991"/>
            <a:ext cx="8054816" cy="15240"/>
          </a:xfrm>
          <a:prstGeom prst="roundRect">
            <a:avLst>
              <a:gd name="adj" fmla="val 625116"/>
            </a:avLst>
          </a:prstGeom>
          <a:solidFill>
            <a:srgbClr val="B2D4E5"/>
          </a:solidFill>
          <a:ln/>
        </p:spPr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6294" y="5495568"/>
            <a:ext cx="6456164" cy="1324689"/>
          </a:xfrm>
          <a:prstGeom prst="rect">
            <a:avLst/>
          </a:prstGeom>
        </p:spPr>
      </p:pic>
      <p:pic>
        <p:nvPicPr>
          <p:cNvPr id="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94892" y="5958602"/>
            <a:ext cx="318968" cy="398621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7509272" y="5722382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부서장의 역할</a:t>
            </a:r>
            <a:endParaRPr lang="en-US" sz="2300" dirty="0"/>
          </a:p>
        </p:txBody>
      </p:sp>
      <p:sp>
        <p:nvSpPr>
          <p:cNvPr id="11" name="Text 5"/>
          <p:cNvSpPr/>
          <p:nvPr/>
        </p:nvSpPr>
        <p:spPr>
          <a:xfrm>
            <a:off x="7509272" y="6230541"/>
            <a:ext cx="5324237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품질책임자로서 프로세스 품질보증과 고객만족 달성 주도</a:t>
            </a:r>
            <a:endParaRPr lang="en-US" sz="1750" dirty="0"/>
          </a:p>
        </p:txBody>
      </p:sp>
      <p:sp>
        <p:nvSpPr>
          <p:cNvPr id="12" name="Text 6"/>
          <p:cNvSpPr/>
          <p:nvPr/>
        </p:nvSpPr>
        <p:spPr>
          <a:xfrm>
            <a:off x="793790" y="7075408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최고경영자는 품질경영시스템의 유효성을 책임지며, 리더십을 바탕으로 품질문화 정착에 앞장섭니다.</a:t>
            </a:r>
            <a:endParaRPr lang="en-US" sz="1750" dirty="0"/>
          </a:p>
        </p:txBody>
      </p:sp>
      <p:sp>
        <p:nvSpPr>
          <p:cNvPr id="13" name="Text 7"/>
          <p:cNvSpPr/>
          <p:nvPr/>
        </p:nvSpPr>
        <p:spPr>
          <a:xfrm>
            <a:off x="793790" y="7693462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각 부서장은 품질책임자로서 업무 프로세스의 품질보증과 고객만족 달성을 주도합니다.</a:t>
            </a:r>
            <a:endParaRPr lang="en-US" sz="1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604968"/>
            <a:ext cx="6415683" cy="7442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850"/>
              </a:lnSpc>
              <a:buNone/>
            </a:pPr>
            <a:r>
              <a:rPr lang="en-US" sz="465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전 임직원의 품질역량 강화</a:t>
            </a:r>
            <a:endParaRPr lang="en-US" sz="4650" dirty="0"/>
          </a:p>
        </p:txBody>
      </p:sp>
      <p:sp>
        <p:nvSpPr>
          <p:cNvPr id="3" name="Text 1"/>
          <p:cNvSpPr/>
          <p:nvPr/>
        </p:nvSpPr>
        <p:spPr>
          <a:xfrm>
            <a:off x="1601986" y="5286851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품질방침 이해</a:t>
            </a:r>
            <a:endParaRPr lang="en-US" sz="2300" dirty="0"/>
          </a:p>
        </p:txBody>
      </p:sp>
      <p:sp>
        <p:nvSpPr>
          <p:cNvPr id="4" name="Text 2"/>
          <p:cNvSpPr/>
          <p:nvPr/>
        </p:nvSpPr>
        <p:spPr>
          <a:xfrm>
            <a:off x="793790" y="5795010"/>
            <a:ext cx="3785235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모든 임직원은 품질방침을 이해하고, 각자의 역할에 맞는 품질 책임을 수행합니다.</a:t>
            </a:r>
            <a:endParaRPr lang="en-US" sz="175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2653" y="3802856"/>
            <a:ext cx="4564975" cy="4564975"/>
          </a:xfrm>
          <a:prstGeom prst="rect">
            <a:avLst/>
          </a:prstGeom>
        </p:spPr>
      </p:pic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1411" y="5598438"/>
            <a:ext cx="339328" cy="42422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0051256" y="5286851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교육 및 훈련</a:t>
            </a:r>
            <a:endParaRPr lang="en-US" sz="2300" dirty="0"/>
          </a:p>
        </p:txBody>
      </p:sp>
      <p:sp>
        <p:nvSpPr>
          <p:cNvPr id="8" name="Text 4"/>
          <p:cNvSpPr/>
          <p:nvPr/>
        </p:nvSpPr>
        <p:spPr>
          <a:xfrm>
            <a:off x="10051256" y="5795010"/>
            <a:ext cx="3785354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품질 관련 교육, 직무훈련, 사례 공유를 통해 품질의식과 실무역량을 지속적으로 향상시킵니다.</a:t>
            </a:r>
            <a:endParaRPr lang="en-US" sz="17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2653" y="3802856"/>
            <a:ext cx="4564975" cy="4564975"/>
          </a:xfrm>
          <a:prstGeom prst="rect">
            <a:avLst/>
          </a:prstGeom>
        </p:spPr>
      </p:pic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19423" y="6147792"/>
            <a:ext cx="339328" cy="42422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109728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2884408"/>
            <a:ext cx="7556421" cy="148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850"/>
              </a:lnSpc>
              <a:buNone/>
            </a:pPr>
            <a:r>
              <a:rPr lang="en-US" sz="465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지속적 개선 및 데이터 기반 품질경영</a:t>
            </a:r>
            <a:endParaRPr lang="en-US" sz="46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0190" y="4713089"/>
            <a:ext cx="1134070" cy="1687592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7754422" y="4939903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PDCA 사이클 실행</a:t>
            </a:r>
            <a:endParaRPr lang="en-US" sz="2300" dirty="0"/>
          </a:p>
        </p:txBody>
      </p:sp>
      <p:sp>
        <p:nvSpPr>
          <p:cNvPr id="6" name="Text 2"/>
          <p:cNvSpPr/>
          <p:nvPr/>
        </p:nvSpPr>
        <p:spPr>
          <a:xfrm>
            <a:off x="7754422" y="5448062"/>
            <a:ext cx="608218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품질경영시스템의 내부 감사, 경영검토, 고객 불만 분석을 기반으로 PDCA 사이클을 철저히 실행합니다.</a:t>
            </a:r>
            <a:endParaRPr lang="en-US" sz="17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0190" y="6400681"/>
            <a:ext cx="1134070" cy="1687592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7754422" y="6627495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데이터 기반 의사결정</a:t>
            </a:r>
            <a:endParaRPr lang="en-US" sz="2300" dirty="0"/>
          </a:p>
        </p:txBody>
      </p:sp>
      <p:sp>
        <p:nvSpPr>
          <p:cNvPr id="9" name="Text 4"/>
          <p:cNvSpPr/>
          <p:nvPr/>
        </p:nvSpPr>
        <p:spPr>
          <a:xfrm>
            <a:off x="7754422" y="7135654"/>
            <a:ext cx="608218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데이터 기반의 의사결정을 통해 반복되는 품질문제를 근본적으로 해결하고, 장기적 품질 경쟁력을 확보합니다.</a:t>
            </a:r>
            <a:endParaRPr lang="en-US" sz="1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83523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4735116"/>
            <a:ext cx="7641431" cy="7442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850"/>
              </a:lnSpc>
              <a:buNone/>
            </a:pPr>
            <a:r>
              <a:rPr lang="en-US" sz="465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공급망 품질관리 및 협력사 연계</a:t>
            </a:r>
            <a:endParaRPr lang="en-US" sz="4650" dirty="0"/>
          </a:p>
        </p:txBody>
      </p:sp>
      <p:sp>
        <p:nvSpPr>
          <p:cNvPr id="4" name="Shape 1"/>
          <p:cNvSpPr/>
          <p:nvPr/>
        </p:nvSpPr>
        <p:spPr>
          <a:xfrm>
            <a:off x="7299960" y="5819537"/>
            <a:ext cx="30480" cy="3253264"/>
          </a:xfrm>
          <a:prstGeom prst="roundRect">
            <a:avLst>
              <a:gd name="adj" fmla="val 312558"/>
            </a:avLst>
          </a:prstGeom>
          <a:solidFill>
            <a:srgbClr val="B2D4E5"/>
          </a:solidFill>
          <a:ln/>
        </p:spPr>
      </p:sp>
      <p:sp>
        <p:nvSpPr>
          <p:cNvPr id="5" name="Shape 2"/>
          <p:cNvSpPr/>
          <p:nvPr/>
        </p:nvSpPr>
        <p:spPr>
          <a:xfrm>
            <a:off x="6410087" y="6059448"/>
            <a:ext cx="680442" cy="30480"/>
          </a:xfrm>
          <a:prstGeom prst="roundRect">
            <a:avLst>
              <a:gd name="adj" fmla="val 312558"/>
            </a:avLst>
          </a:prstGeom>
          <a:solidFill>
            <a:srgbClr val="B2D4E5"/>
          </a:solidFill>
          <a:ln/>
        </p:spPr>
      </p:sp>
      <p:sp>
        <p:nvSpPr>
          <p:cNvPr id="6" name="Shape 3"/>
          <p:cNvSpPr/>
          <p:nvPr/>
        </p:nvSpPr>
        <p:spPr>
          <a:xfrm>
            <a:off x="7060049" y="5819537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36606" y="5851446"/>
            <a:ext cx="357188" cy="446484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3204091" y="5897404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품질기준 공유</a:t>
            </a:r>
            <a:endParaRPr lang="en-US" sz="2300" dirty="0"/>
          </a:p>
        </p:txBody>
      </p:sp>
      <p:sp>
        <p:nvSpPr>
          <p:cNvPr id="9" name="Text 5"/>
          <p:cNvSpPr/>
          <p:nvPr/>
        </p:nvSpPr>
        <p:spPr>
          <a:xfrm>
            <a:off x="793790" y="6405563"/>
            <a:ext cx="5387340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모든 협력업체 및 공급사는 본 방침과 품질기준을 공유하고, 공급자 평가 및 성능 모니터링을 정기적으로 수행합니다.</a:t>
            </a:r>
            <a:endParaRPr lang="en-US" sz="1750" dirty="0"/>
          </a:p>
        </p:txBody>
      </p:sp>
      <p:sp>
        <p:nvSpPr>
          <p:cNvPr id="10" name="Shape 6"/>
          <p:cNvSpPr/>
          <p:nvPr/>
        </p:nvSpPr>
        <p:spPr>
          <a:xfrm>
            <a:off x="7539871" y="7420332"/>
            <a:ext cx="680442" cy="30480"/>
          </a:xfrm>
          <a:prstGeom prst="roundRect">
            <a:avLst>
              <a:gd name="adj" fmla="val 312558"/>
            </a:avLst>
          </a:prstGeom>
          <a:solidFill>
            <a:srgbClr val="B2D4E5"/>
          </a:solidFill>
          <a:ln/>
        </p:spPr>
      </p:sp>
      <p:sp>
        <p:nvSpPr>
          <p:cNvPr id="11" name="Shape 7"/>
          <p:cNvSpPr/>
          <p:nvPr/>
        </p:nvSpPr>
        <p:spPr>
          <a:xfrm>
            <a:off x="7060049" y="7180421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36606" y="7212330"/>
            <a:ext cx="357188" cy="446484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8449270" y="7258288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리스크 관리</a:t>
            </a:r>
            <a:endParaRPr lang="en-US" sz="2300" dirty="0"/>
          </a:p>
        </p:txBody>
      </p:sp>
      <p:sp>
        <p:nvSpPr>
          <p:cNvPr id="14" name="Text 9"/>
          <p:cNvSpPr/>
          <p:nvPr/>
        </p:nvSpPr>
        <p:spPr>
          <a:xfrm>
            <a:off x="8449270" y="7766447"/>
            <a:ext cx="5387340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>
                <a:solidFill>
                  <a:srgbClr val="2725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공급망 </a:t>
            </a:r>
            <a:r>
              <a:rPr lang="en-US" sz="1750" dirty="0">
                <a:solidFill>
                  <a:srgbClr val="2725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전반에 걸친 품질 리스크를 식별하고 시정조치를 문서화하여 이행합니다.</a:t>
            </a:r>
            <a:endParaRPr lang="en-US" sz="1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280190" y="2561987"/>
            <a:ext cx="5954197" cy="7442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850"/>
              </a:lnSpc>
              <a:buNone/>
            </a:pPr>
            <a:r>
              <a:rPr lang="en-US" sz="465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방침 적용 범위</a:t>
            </a:r>
            <a:endParaRPr lang="en-US" sz="46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0190" y="3646408"/>
            <a:ext cx="566976" cy="566976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280190" y="4440198"/>
            <a:ext cx="2329815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사업장</a:t>
            </a:r>
            <a:endParaRPr lang="en-US" sz="2300" dirty="0"/>
          </a:p>
        </p:txBody>
      </p:sp>
      <p:sp>
        <p:nvSpPr>
          <p:cNvPr id="6" name="Text 2"/>
          <p:cNvSpPr/>
          <p:nvPr/>
        </p:nvSpPr>
        <p:spPr>
          <a:xfrm>
            <a:off x="6280190" y="4948357"/>
            <a:ext cx="232981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모든 코스 사업장</a:t>
            </a:r>
            <a:endParaRPr lang="en-US" sz="17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93493" y="3646408"/>
            <a:ext cx="566976" cy="566976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8893493" y="4440198"/>
            <a:ext cx="2329815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직원</a:t>
            </a:r>
            <a:endParaRPr lang="en-US" sz="2300" dirty="0"/>
          </a:p>
        </p:txBody>
      </p:sp>
      <p:sp>
        <p:nvSpPr>
          <p:cNvPr id="9" name="Text 4"/>
          <p:cNvSpPr/>
          <p:nvPr/>
        </p:nvSpPr>
        <p:spPr>
          <a:xfrm>
            <a:off x="8893493" y="4948357"/>
            <a:ext cx="232981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전체 임직원</a:t>
            </a:r>
            <a:endParaRPr lang="en-US" sz="175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06795" y="3646408"/>
            <a:ext cx="566976" cy="566976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11506795" y="4440198"/>
            <a:ext cx="2329815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외주 및 공급업체</a:t>
            </a:r>
            <a:endParaRPr lang="en-US" sz="2300" dirty="0"/>
          </a:p>
        </p:txBody>
      </p:sp>
      <p:sp>
        <p:nvSpPr>
          <p:cNvPr id="12" name="Text 6"/>
          <p:cNvSpPr/>
          <p:nvPr/>
        </p:nvSpPr>
        <p:spPr>
          <a:xfrm>
            <a:off x="11506795" y="4948357"/>
            <a:ext cx="232981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모든 협력 파트너</a:t>
            </a:r>
            <a:endParaRPr lang="en-US" sz="175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80190" y="5764887"/>
            <a:ext cx="566976" cy="566976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6280190" y="6558677"/>
            <a:ext cx="2329815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검토 주기</a:t>
            </a:r>
            <a:endParaRPr lang="en-US" sz="2300" dirty="0"/>
          </a:p>
        </p:txBody>
      </p:sp>
      <p:sp>
        <p:nvSpPr>
          <p:cNvPr id="15" name="Text 8"/>
          <p:cNvSpPr/>
          <p:nvPr/>
        </p:nvSpPr>
        <p:spPr>
          <a:xfrm>
            <a:off x="6280190" y="7066836"/>
            <a:ext cx="232981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연 1회 이상</a:t>
            </a:r>
            <a:endParaRPr lang="en-US" sz="1750" dirty="0"/>
          </a:p>
        </p:txBody>
      </p:sp>
      <p:sp>
        <p:nvSpPr>
          <p:cNvPr id="16" name="Text 9"/>
          <p:cNvSpPr/>
          <p:nvPr/>
        </p:nvSpPr>
        <p:spPr>
          <a:xfrm>
            <a:off x="6280190" y="7684889"/>
            <a:ext cx="75564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📌</a:t>
            </a:r>
            <a:r>
              <a:rPr lang="en-US" sz="1750" dirty="0">
                <a:solidFill>
                  <a:srgbClr val="2725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본 방침은 주식회사 코스의 모든 사업장, 직원, 외주 및 공급업체에 적용되며, 연 1회 이상 정기적으로 검토·개정됩니다.</a:t>
            </a:r>
            <a:endParaRPr lang="en-US" sz="1750" dirty="0"/>
          </a:p>
        </p:txBody>
      </p: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18131CCD-B298-4A04-9A91-AECFAFEAC556}"/>
              </a:ext>
            </a:extLst>
          </p:cNvPr>
          <p:cNvGrpSpPr/>
          <p:nvPr/>
        </p:nvGrpSpPr>
        <p:grpSpPr>
          <a:xfrm>
            <a:off x="0" y="0"/>
            <a:ext cx="5486400" cy="10972800"/>
            <a:chOff x="0" y="0"/>
            <a:chExt cx="5486400" cy="10972800"/>
          </a:xfrm>
        </p:grpSpPr>
        <p:pic>
          <p:nvPicPr>
            <p:cNvPr id="18" name="Image 0" descr="preencoded.png">
              <a:extLst>
                <a:ext uri="{FF2B5EF4-FFF2-40B4-BE49-F238E27FC236}">
                  <a16:creationId xmlns:a16="http://schemas.microsoft.com/office/drawing/2014/main" id="{C6055FF1-4D01-45C4-8451-257B0AD7261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0" y="0"/>
              <a:ext cx="5486400" cy="10972800"/>
            </a:xfrm>
            <a:prstGeom prst="rect">
              <a:avLst/>
            </a:prstGeom>
          </p:spPr>
        </p:pic>
        <p:grpSp>
          <p:nvGrpSpPr>
            <p:cNvPr id="19" name="그룹 18">
              <a:extLst>
                <a:ext uri="{FF2B5EF4-FFF2-40B4-BE49-F238E27FC236}">
                  <a16:creationId xmlns:a16="http://schemas.microsoft.com/office/drawing/2014/main" id="{E5AC70FA-CFE0-43E5-B661-2C128CCB6A86}"/>
                </a:ext>
              </a:extLst>
            </p:cNvPr>
            <p:cNvGrpSpPr/>
            <p:nvPr/>
          </p:nvGrpSpPr>
          <p:grpSpPr>
            <a:xfrm>
              <a:off x="615534" y="2215268"/>
              <a:ext cx="4072580" cy="981558"/>
              <a:chOff x="339768" y="2188847"/>
              <a:chExt cx="4348346" cy="1157941"/>
            </a:xfrm>
          </p:grpSpPr>
          <p:pic>
            <p:nvPicPr>
              <p:cNvPr id="20" name="그림 19">
                <a:extLst>
                  <a:ext uri="{FF2B5EF4-FFF2-40B4-BE49-F238E27FC236}">
                    <a16:creationId xmlns:a16="http://schemas.microsoft.com/office/drawing/2014/main" id="{55AFBEED-099E-4F62-B33D-9ECB443BE1E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39768" y="2188847"/>
                <a:ext cx="4348346" cy="1157941"/>
              </a:xfrm>
              <a:prstGeom prst="rect">
                <a:avLst/>
              </a:prstGeom>
              <a:solidFill>
                <a:srgbClr val="FFFFFF">
                  <a:shade val="85000"/>
                </a:srgbClr>
              </a:solidFill>
              <a:ln w="190500" cap="rnd">
                <a:solidFill>
                  <a:srgbClr val="FFFFFF"/>
                </a:solidFill>
              </a:ln>
              <a:effectLst>
                <a:outerShdw blurRad="50000" algn="tl" rotWithShape="0">
                  <a:srgbClr val="000000">
                    <a:alpha val="41000"/>
                  </a:srgbClr>
                </a:outerShdw>
              </a:effectLst>
              <a:scene3d>
                <a:camera prst="orthographicFront"/>
                <a:lightRig rig="twoPt" dir="t">
                  <a:rot lat="0" lon="0" rev="7800000"/>
                </a:lightRig>
              </a:scene3d>
              <a:sp3d contourW="6350">
                <a:bevelT w="50800" h="16510"/>
                <a:contourClr>
                  <a:srgbClr val="C0C0C0"/>
                </a:contourClr>
              </a:sp3d>
            </p:spPr>
          </p:pic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2652BEEF-5E76-4E3C-9CB6-9FD69B056C34}"/>
                  </a:ext>
                </a:extLst>
              </p:cNvPr>
              <p:cNvSpPr txBox="1"/>
              <p:nvPr/>
            </p:nvSpPr>
            <p:spPr>
              <a:xfrm>
                <a:off x="783770" y="2322286"/>
                <a:ext cx="3512459" cy="9803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4800">
                    <a:solidFill>
                      <a:schemeClr val="tx2">
                        <a:lumMod val="7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Quality</a:t>
                </a:r>
                <a:endParaRPr lang="ko-KR" altLang="en-US" sz="480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370</Words>
  <Application>Microsoft Office PowerPoint</Application>
  <PresentationFormat>사용자 지정</PresentationFormat>
  <Paragraphs>68</Paragraphs>
  <Slides>10</Slides>
  <Notes>10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10</vt:i4>
      </vt:variant>
    </vt:vector>
  </HeadingPairs>
  <TitlesOfParts>
    <vt:vector size="14" baseType="lpstr">
      <vt:lpstr>맑은 고딕</vt:lpstr>
      <vt:lpstr>Arial</vt:lpstr>
      <vt:lpstr>Calibri</vt:lpstr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YK Park</cp:lastModifiedBy>
  <cp:revision>3</cp:revision>
  <dcterms:created xsi:type="dcterms:W3CDTF">2025-05-23T04:01:42Z</dcterms:created>
  <dcterms:modified xsi:type="dcterms:W3CDTF">2025-07-18T06:17:28Z</dcterms:modified>
</cp:coreProperties>
</file>